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10"/>
  </p:notes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s-ES" sz="2200" dirty="0"/>
              <a:t>Datos</a:t>
            </a:r>
            <a:r>
              <a:rPr lang="es-ES" sz="2200" baseline="0" dirty="0"/>
              <a:t> del </a:t>
            </a:r>
            <a:r>
              <a:rPr lang="es-ES" sz="2200" baseline="0" dirty="0" err="1"/>
              <a:t>Titanic</a:t>
            </a:r>
            <a:r>
              <a:rPr lang="es-ES" sz="2200" baseline="0" dirty="0"/>
              <a:t> (1912)</a:t>
            </a:r>
            <a:endParaRPr lang="es-ES" sz="2200" dirty="0"/>
          </a:p>
        </c:rich>
      </c:tx>
      <c:layout>
        <c:manualLayout>
          <c:xMode val="edge"/>
          <c:yMode val="edge"/>
          <c:x val="0.14943473199476659"/>
          <c:y val="3.296119338552765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2">
                      <a:tint val="98000"/>
                      <a:lumMod val="114000"/>
                    </a:schemeClr>
                  </a:gs>
                  <a:gs pos="100000">
                    <a:schemeClr val="accent2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1-F5C6-44ED-9080-31ED166AEE40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4">
                      <a:tint val="98000"/>
                      <a:lumMod val="114000"/>
                    </a:schemeClr>
                  </a:gs>
                  <a:gs pos="100000">
                    <a:schemeClr val="accent4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3-F5C6-44ED-9080-31ED166AEE40}"/>
              </c:ext>
            </c:extLst>
          </c:dPt>
          <c:dLbls>
            <c:dLbl>
              <c:idx val="0"/>
              <c:layout>
                <c:manualLayout>
                  <c:x val="1.5856143567977418E-2"/>
                  <c:y val="4.656958110086493E-3"/>
                </c:manualLayout>
              </c:layout>
              <c:tx>
                <c:rich>
                  <a:bodyPr/>
                  <a:lstStyle/>
                  <a:p>
                    <a:fld id="{A53DF3B5-60CE-479C-8599-1628261827D1}" type="VALUE">
                      <a:rPr lang="en-US">
                        <a:solidFill>
                          <a:schemeClr val="tx1"/>
                        </a:solidFill>
                      </a:rPr>
                      <a:pPr/>
                      <a:t>[VALOR]</a:t>
                    </a:fld>
                    <a:endParaRPr lang="es-ES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5C6-44ED-9080-31ED166AEE40}"/>
                </c:ext>
              </c:extLst>
            </c:dLbl>
            <c:dLbl>
              <c:idx val="1"/>
              <c:layout>
                <c:manualLayout>
                  <c:x val="-1.5299014103369767E-2"/>
                  <c:y val="-1.9220009261143707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5C6-44ED-9080-31ED166AEE4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endParaRPr lang="es-E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Hoja1!$A$2:$A$5</c:f>
              <c:strCache>
                <c:ptCount val="2"/>
                <c:pt idx="0">
                  <c:v>Fallecidos</c:v>
                </c:pt>
                <c:pt idx="1">
                  <c:v>Supervivientes</c:v>
                </c:pt>
              </c:strCache>
            </c:strRef>
          </c:cat>
          <c:val>
            <c:numRef>
              <c:f>Hoja1!$B$2:$B$5</c:f>
              <c:numCache>
                <c:formatCode>0%</c:formatCode>
                <c:ptCount val="2"/>
                <c:pt idx="0">
                  <c:v>0.62</c:v>
                </c:pt>
                <c:pt idx="1">
                  <c:v>0.38</c:v>
                </c:pt>
              </c:numCache>
            </c:numRef>
          </c:val>
          <c:extLst>
            <c:ext xmlns:c15="http://schemas.microsoft.com/office/drawing/2012/chart" uri="{02D57815-91ED-43cb-92C2-25804820EDAC}">
              <c15:categoryFilterExceptions>
                <c15:categoryFilterException>
                  <c15:sqref>Hoja1!$B$4</c15:sqref>
                  <c15:spPr xmlns:c15="http://schemas.microsoft.com/office/drawing/2012/chart">
                    <a:gradFill rotWithShape="1">
                      <a:gsLst>
                        <a:gs pos="0">
                          <a:schemeClr val="accent6">
                            <a:tint val="98000"/>
                            <a:lumMod val="114000"/>
                          </a:schemeClr>
                        </a:gs>
                        <a:gs pos="100000">
                          <a:schemeClr val="accent6">
                            <a:shade val="90000"/>
                            <a:lumMod val="84000"/>
                          </a:schemeClr>
                        </a:gs>
                      </a:gsLst>
                      <a:lin ang="5400000" scaled="0"/>
                    </a:gradFill>
                    <a:ln>
                      <a:noFill/>
                    </a:ln>
                    <a:effectLst>
                      <a:outerShdw blurRad="63500" dist="38100" dir="5400000" rotWithShape="0">
                        <a:srgbClr val="000000">
                          <a:alpha val="60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l"/>
                    </a:scene3d>
                    <a:sp3d prstMaterial="plastic">
                      <a:bevelT w="0" h="0"/>
                    </a:sp3d>
                  </c15:spPr>
                  <c15:bubble3D val="0"/>
                </c15:categoryFilterException>
                <c15:categoryFilterException>
                  <c15:sqref>Hoja1!$B$5</c15:sqref>
                  <c15:spPr xmlns:c15="http://schemas.microsoft.com/office/drawing/2012/chart">
                    <a:gradFill rotWithShape="1">
                      <a:gsLst>
                        <a:gs pos="0">
                          <a:schemeClr val="accent2">
                            <a:lumMod val="60000"/>
                            <a:tint val="98000"/>
                            <a:lumMod val="114000"/>
                          </a:schemeClr>
                        </a:gs>
                        <a:gs pos="100000">
                          <a:schemeClr val="accent2">
                            <a:lumMod val="60000"/>
                            <a:shade val="90000"/>
                            <a:lumMod val="84000"/>
                          </a:schemeClr>
                        </a:gs>
                      </a:gsLst>
                      <a:lin ang="5400000" scaled="0"/>
                    </a:gradFill>
                    <a:ln>
                      <a:noFill/>
                    </a:ln>
                    <a:effectLst>
                      <a:outerShdw blurRad="63500" dist="38100" dir="5400000" rotWithShape="0">
                        <a:srgbClr val="000000">
                          <a:alpha val="60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l"/>
                    </a:scene3d>
                    <a:sp3d prstMaterial="plastic">
                      <a:bevelT w="0" h="0"/>
                    </a:sp3d>
                  </c15:spPr>
                  <c15:bubble3D val="0"/>
                </c15:categoryFilterException>
              </c15:categoryFilterExceptions>
            </c:ext>
            <c:ext xmlns:c16="http://schemas.microsoft.com/office/drawing/2014/chart" uri="{C3380CC4-5D6E-409C-BE32-E72D297353CC}">
              <c16:uniqueId val="{00000008-F5C6-44ED-9080-31ED166AEE40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1E8A3-E263-43D8-A2A4-69456C53F919}" type="datetimeFigureOut">
              <a:rPr lang="es-ES" smtClean="0"/>
              <a:t>30/04/2025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71FABC-07C9-4671-958F-486A0191A2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3344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71FABC-07C9-4671-958F-486A0191A26D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656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AA705-7CF9-4A7F-8584-1408AF8D0FFB}" type="datetimeFigureOut">
              <a:rPr lang="es-ES" smtClean="0"/>
              <a:t>30/04/2025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3283B-8CF2-48C7-813E-BE4F01D396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1202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AA705-7CF9-4A7F-8584-1408AF8D0FFB}" type="datetimeFigureOut">
              <a:rPr lang="es-ES" smtClean="0"/>
              <a:t>30/04/2025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3283B-8CF2-48C7-813E-BE4F01D396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9123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AA705-7CF9-4A7F-8584-1408AF8D0FFB}" type="datetimeFigureOut">
              <a:rPr lang="es-ES" smtClean="0"/>
              <a:t>30/04/2025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3283B-8CF2-48C7-813E-BE4F01D396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8489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AA705-7CF9-4A7F-8584-1408AF8D0FFB}" type="datetimeFigureOut">
              <a:rPr lang="es-ES" smtClean="0"/>
              <a:t>30/04/2025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3283B-8CF2-48C7-813E-BE4F01D396B7}" type="slidenum">
              <a:rPr lang="es-ES" smtClean="0"/>
              <a:t>‹Nº›</a:t>
            </a:fld>
            <a:endParaRPr lang="es-E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432403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AA705-7CF9-4A7F-8584-1408AF8D0FFB}" type="datetimeFigureOut">
              <a:rPr lang="es-ES" smtClean="0"/>
              <a:t>30/04/2025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3283B-8CF2-48C7-813E-BE4F01D396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54438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AA705-7CF9-4A7F-8584-1408AF8D0FFB}" type="datetimeFigureOut">
              <a:rPr lang="es-ES" smtClean="0"/>
              <a:t>30/04/2025</a:t>
            </a:fld>
            <a:endParaRPr lang="es-E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3283B-8CF2-48C7-813E-BE4F01D396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94575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AA705-7CF9-4A7F-8584-1408AF8D0FFB}" type="datetimeFigureOut">
              <a:rPr lang="es-ES" smtClean="0"/>
              <a:t>30/04/2025</a:t>
            </a:fld>
            <a:endParaRPr lang="es-E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3283B-8CF2-48C7-813E-BE4F01D396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97431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AA705-7CF9-4A7F-8584-1408AF8D0FFB}" type="datetimeFigureOut">
              <a:rPr lang="es-ES" smtClean="0"/>
              <a:t>30/04/2025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3283B-8CF2-48C7-813E-BE4F01D396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46918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AA705-7CF9-4A7F-8584-1408AF8D0FFB}" type="datetimeFigureOut">
              <a:rPr lang="es-ES" smtClean="0"/>
              <a:t>30/04/2025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3283B-8CF2-48C7-813E-BE4F01D396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1416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AA705-7CF9-4A7F-8584-1408AF8D0FFB}" type="datetimeFigureOut">
              <a:rPr lang="es-ES" smtClean="0"/>
              <a:t>30/04/2025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3283B-8CF2-48C7-813E-BE4F01D396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2851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AA705-7CF9-4A7F-8584-1408AF8D0FFB}" type="datetimeFigureOut">
              <a:rPr lang="es-ES" smtClean="0"/>
              <a:t>30/04/2025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3283B-8CF2-48C7-813E-BE4F01D396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647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AA705-7CF9-4A7F-8584-1408AF8D0FFB}" type="datetimeFigureOut">
              <a:rPr lang="es-ES" smtClean="0"/>
              <a:t>30/04/2025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3283B-8CF2-48C7-813E-BE4F01D396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7839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AA705-7CF9-4A7F-8584-1408AF8D0FFB}" type="datetimeFigureOut">
              <a:rPr lang="es-ES" smtClean="0"/>
              <a:t>30/04/2025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3283B-8CF2-48C7-813E-BE4F01D396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4878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AA705-7CF9-4A7F-8584-1408AF8D0FFB}" type="datetimeFigureOut">
              <a:rPr lang="es-ES" smtClean="0"/>
              <a:t>30/04/2025</a:t>
            </a:fld>
            <a:endParaRPr lang="es-E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3283B-8CF2-48C7-813E-BE4F01D396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1841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AA705-7CF9-4A7F-8584-1408AF8D0FFB}" type="datetimeFigureOut">
              <a:rPr lang="es-ES" smtClean="0"/>
              <a:t>30/04/2025</a:t>
            </a:fld>
            <a:endParaRPr lang="es-E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3283B-8CF2-48C7-813E-BE4F01D396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6396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AA705-7CF9-4A7F-8584-1408AF8D0FFB}" type="datetimeFigureOut">
              <a:rPr lang="es-ES" smtClean="0"/>
              <a:t>30/04/2025</a:t>
            </a:fld>
            <a:endParaRPr lang="es-E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3283B-8CF2-48C7-813E-BE4F01D396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7442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AA705-7CF9-4A7F-8584-1408AF8D0FFB}" type="datetimeFigureOut">
              <a:rPr lang="es-ES" smtClean="0"/>
              <a:t>30/04/2025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3283B-8CF2-48C7-813E-BE4F01D396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241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03AA705-7CF9-4A7F-8584-1408AF8D0FFB}" type="datetimeFigureOut">
              <a:rPr lang="es-ES" smtClean="0"/>
              <a:t>30/04/2025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3283B-8CF2-48C7-813E-BE4F01D396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20600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Los mejores momentos de James Cameron | Cine PREMIERE">
            <a:extLst>
              <a:ext uri="{FF2B5EF4-FFF2-40B4-BE49-F238E27FC236}">
                <a16:creationId xmlns:a16="http://schemas.microsoft.com/office/drawing/2014/main" id="{62498FE4-8005-619C-0045-9AC19A48B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3" t="9091"/>
          <a:stretch/>
        </p:blipFill>
        <p:spPr bwMode="auto">
          <a:xfrm>
            <a:off x="20" y="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4B4B07-89B5-71FA-8003-BBD29CFA27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8013" y="4508948"/>
            <a:ext cx="6096001" cy="1857440"/>
          </a:xfrm>
        </p:spPr>
        <p:txBody>
          <a:bodyPr>
            <a:normAutofit fontScale="90000"/>
          </a:bodyPr>
          <a:lstStyle/>
          <a:p>
            <a:pPr algn="r"/>
            <a:r>
              <a:rPr lang="es-ES" sz="4400" b="1" dirty="0"/>
              <a:t>Guía de supervivencia en el </a:t>
            </a:r>
            <a:r>
              <a:rPr lang="es-ES" sz="4400" b="1" dirty="0" err="1"/>
              <a:t>Titanic</a:t>
            </a:r>
            <a:endParaRPr lang="es-ES" sz="4400" b="1" dirty="0"/>
          </a:p>
        </p:txBody>
      </p:sp>
      <p:pic>
        <p:nvPicPr>
          <p:cNvPr id="4" name="ytmp3free.cc_titanic-my-heart-will-go-on-instrumental-hq-youtubemp3free.org">
            <a:hlinkClick r:id="" action="ppaction://media"/>
            <a:extLst>
              <a:ext uri="{FF2B5EF4-FFF2-40B4-BE49-F238E27FC236}">
                <a16:creationId xmlns:a16="http://schemas.microsoft.com/office/drawing/2014/main" id="{A567A315-D83E-14C0-7B11-1D850B76E0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34286" y="5839896"/>
            <a:ext cx="539443" cy="53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437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2A6DE3-3818-438C-2D3B-9ED3AE378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0367" y="1980134"/>
            <a:ext cx="6135328" cy="5193890"/>
          </a:xfrm>
        </p:spPr>
        <p:txBody>
          <a:bodyPr/>
          <a:lstStyle/>
          <a:p>
            <a:r>
              <a:rPr lang="es-ES" dirty="0"/>
              <a:t>Observamos una tasa de mortalidad bastante alta en comparación con otros naufragios coetáneos:</a:t>
            </a:r>
          </a:p>
          <a:p>
            <a:pPr marL="0" indent="0">
              <a:buNone/>
            </a:pPr>
            <a:endParaRPr lang="es-ES" dirty="0"/>
          </a:p>
          <a:p>
            <a:pPr lvl="1"/>
            <a:r>
              <a:rPr lang="es-ES" b="1" dirty="0"/>
              <a:t>LUSITANIA </a:t>
            </a:r>
            <a:r>
              <a:rPr lang="es-ES" dirty="0"/>
              <a:t>(1915), similar con el </a:t>
            </a:r>
            <a:r>
              <a:rPr lang="es-ES" b="1" dirty="0"/>
              <a:t>61%</a:t>
            </a:r>
            <a:r>
              <a:rPr lang="es-ES" dirty="0"/>
              <a:t> de fallecidos</a:t>
            </a:r>
          </a:p>
          <a:p>
            <a:pPr lvl="1"/>
            <a:r>
              <a:rPr lang="es-ES" b="1" dirty="0"/>
              <a:t>WILHEM GUSTLOFF </a:t>
            </a:r>
            <a:r>
              <a:rPr lang="es-ES" dirty="0"/>
              <a:t>(1938), el más letal con el </a:t>
            </a:r>
            <a:r>
              <a:rPr lang="es-ES" b="1" dirty="0"/>
              <a:t>89% </a:t>
            </a:r>
            <a:r>
              <a:rPr lang="es-ES" dirty="0"/>
              <a:t>de fallecidos</a:t>
            </a:r>
          </a:p>
          <a:p>
            <a:pPr lvl="1"/>
            <a:r>
              <a:rPr lang="es-ES" b="1" dirty="0"/>
              <a:t>BRITANNIA</a:t>
            </a:r>
            <a:r>
              <a:rPr lang="es-ES" dirty="0"/>
              <a:t> (1616), todo un ejemplo con solo un </a:t>
            </a:r>
            <a:r>
              <a:rPr lang="es-ES" b="1" dirty="0"/>
              <a:t>3% </a:t>
            </a:r>
            <a:r>
              <a:rPr lang="es-ES" dirty="0"/>
              <a:t>del total de pasajeros fallecidos</a:t>
            </a:r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034993D-D55F-5222-4D15-5862E3D8DA7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ES" dirty="0"/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C5DBD016-9AE7-EEA8-8A96-853B2D2247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3355527"/>
              </p:ext>
            </p:extLst>
          </p:nvPr>
        </p:nvGraphicFramePr>
        <p:xfrm>
          <a:off x="436305" y="1582993"/>
          <a:ext cx="4853450" cy="46236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B789EE98-1B91-B3AE-AED1-B51A02825A4A}"/>
              </a:ext>
            </a:extLst>
          </p:cNvPr>
          <p:cNvSpPr txBox="1"/>
          <p:nvPr/>
        </p:nvSpPr>
        <p:spPr>
          <a:xfrm>
            <a:off x="314632" y="393290"/>
            <a:ext cx="10087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/>
              <a:t>Tasa mortalidad hundimiento del </a:t>
            </a:r>
            <a:r>
              <a:rPr lang="es-ES" sz="4000" b="1" dirty="0" err="1"/>
              <a:t>Titanic</a:t>
            </a:r>
            <a:endParaRPr lang="es-ES" sz="4000" b="1" dirty="0"/>
          </a:p>
        </p:txBody>
      </p:sp>
    </p:spTree>
    <p:extLst>
      <p:ext uri="{BB962C8B-B14F-4D97-AF65-F5344CB8AC3E}">
        <p14:creationId xmlns:p14="http://schemas.microsoft.com/office/powerpoint/2010/main" val="3728769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0B67C8-A7F3-1067-E7BD-CA1511219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436" y="-270785"/>
            <a:ext cx="5251080" cy="1447800"/>
          </a:xfrm>
        </p:spPr>
        <p:txBody>
          <a:bodyPr/>
          <a:lstStyle/>
          <a:p>
            <a:r>
              <a:rPr lang="es-ES" sz="2800" b="1" dirty="0"/>
              <a:t>No hay botes salvavidas para todos…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CD5354DE-B137-26F2-1F5E-72F56CE029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39470" y="1721199"/>
            <a:ext cx="4831420" cy="4584310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B17F879-E7F6-5A83-FC2C-63184EE4DE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5028" y="1394026"/>
            <a:ext cx="5724630" cy="3116392"/>
          </a:xfrm>
        </p:spPr>
        <p:txBody>
          <a:bodyPr>
            <a:normAutofit/>
          </a:bodyPr>
          <a:lstStyle/>
          <a:p>
            <a:r>
              <a:rPr lang="es-ES" sz="6000" b="1" dirty="0"/>
              <a:t>Mujeres y niños primero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A41CECA-EA9D-BF68-57EE-C06EC31BCF3B}"/>
              </a:ext>
            </a:extLst>
          </p:cNvPr>
          <p:cNvSpPr txBox="1"/>
          <p:nvPr/>
        </p:nvSpPr>
        <p:spPr>
          <a:xfrm>
            <a:off x="7615468" y="1321089"/>
            <a:ext cx="3898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Tasa de supervivencia %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61FAE50-47EF-A6E8-2C51-A5BED737586C}"/>
              </a:ext>
            </a:extLst>
          </p:cNvPr>
          <p:cNvSpPr txBox="1"/>
          <p:nvPr/>
        </p:nvSpPr>
        <p:spPr>
          <a:xfrm>
            <a:off x="10276265" y="2429002"/>
            <a:ext cx="924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76%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2C6AB14-7E3E-B8DB-7516-DD909376EC31}"/>
              </a:ext>
            </a:extLst>
          </p:cNvPr>
          <p:cNvSpPr txBox="1"/>
          <p:nvPr/>
        </p:nvSpPr>
        <p:spPr>
          <a:xfrm>
            <a:off x="6983929" y="3402783"/>
            <a:ext cx="985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59%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66467A4-CDE2-94FD-F7E1-1620FD5AB107}"/>
              </a:ext>
            </a:extLst>
          </p:cNvPr>
          <p:cNvSpPr txBox="1"/>
          <p:nvPr/>
        </p:nvSpPr>
        <p:spPr>
          <a:xfrm>
            <a:off x="8630783" y="5378246"/>
            <a:ext cx="934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16%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8E09C90-64BD-C89F-CD69-93502BDF6FF1}"/>
              </a:ext>
            </a:extLst>
          </p:cNvPr>
          <p:cNvSpPr txBox="1"/>
          <p:nvPr/>
        </p:nvSpPr>
        <p:spPr>
          <a:xfrm>
            <a:off x="697361" y="3296268"/>
            <a:ext cx="53292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Ø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dirty="0"/>
              <a:t>Las mujeres son quienes más sobrevivieron, seguidas de los niños</a:t>
            </a:r>
          </a:p>
          <a:p>
            <a:pPr marL="285750" indent="-285750" algn="r">
              <a:buFont typeface="Wingdings" panose="05000000000000000000" pitchFamily="2" charset="2"/>
              <a:buChar char="Ø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dirty="0"/>
              <a:t>La tasa de supervivencia entre el género masculino es notoriamente inferior al resto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dirty="0"/>
              <a:t>Cabe destacar que el 60% de pasajeros eran hombres</a:t>
            </a:r>
          </a:p>
        </p:txBody>
      </p:sp>
    </p:spTree>
    <p:extLst>
      <p:ext uri="{BB962C8B-B14F-4D97-AF65-F5344CB8AC3E}">
        <p14:creationId xmlns:p14="http://schemas.microsoft.com/office/powerpoint/2010/main" val="534168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B36178-A9F3-DE05-6FB5-D4150F285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939" y="149788"/>
            <a:ext cx="9084305" cy="1119073"/>
          </a:xfrm>
        </p:spPr>
        <p:txBody>
          <a:bodyPr/>
          <a:lstStyle/>
          <a:p>
            <a:r>
              <a:rPr lang="es-ES" sz="2800" b="1" dirty="0"/>
              <a:t>Pero además del género…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623623D-60D4-52AD-65B8-FCCBFD4D0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402" y="4234609"/>
            <a:ext cx="5578598" cy="2995161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800" dirty="0"/>
              <a:t>Los pasajeros de primera clase presentan mayor índice de supervivencia</a:t>
            </a:r>
          </a:p>
          <a:p>
            <a:endParaRPr lang="es-E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800" dirty="0"/>
              <a:t>Cabe destacar que el 55% de la total de pasajeros viajaban en tercera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10D9756-C883-DEFA-EABE-ED16C8F9F4A1}"/>
              </a:ext>
            </a:extLst>
          </p:cNvPr>
          <p:cNvSpPr txBox="1"/>
          <p:nvPr/>
        </p:nvSpPr>
        <p:spPr>
          <a:xfrm>
            <a:off x="6584880" y="1237731"/>
            <a:ext cx="4546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Tasa de supervivencia por clase %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44334B3-FB40-7A44-EB9F-98D5ED28B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474" y="1680261"/>
            <a:ext cx="5296829" cy="45720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1259B4BC-4DCA-818B-D346-168C742BBD35}"/>
              </a:ext>
            </a:extLst>
          </p:cNvPr>
          <p:cNvSpPr txBox="1"/>
          <p:nvPr/>
        </p:nvSpPr>
        <p:spPr>
          <a:xfrm>
            <a:off x="10042551" y="4577079"/>
            <a:ext cx="994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24 %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E69F10A-D562-7DAB-0E07-CC768C322F73}"/>
              </a:ext>
            </a:extLst>
          </p:cNvPr>
          <p:cNvSpPr txBox="1"/>
          <p:nvPr/>
        </p:nvSpPr>
        <p:spPr>
          <a:xfrm>
            <a:off x="8266789" y="3315221"/>
            <a:ext cx="994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53 %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1DCB042-4273-4BE8-526A-F00DE3AC87B7}"/>
              </a:ext>
            </a:extLst>
          </p:cNvPr>
          <p:cNvSpPr txBox="1"/>
          <p:nvPr/>
        </p:nvSpPr>
        <p:spPr>
          <a:xfrm>
            <a:off x="6481197" y="2389693"/>
            <a:ext cx="994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63 %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3719972-8A88-BC96-D144-B51B18074F3B}"/>
              </a:ext>
            </a:extLst>
          </p:cNvPr>
          <p:cNvSpPr txBox="1"/>
          <p:nvPr/>
        </p:nvSpPr>
        <p:spPr>
          <a:xfrm>
            <a:off x="304706" y="1899449"/>
            <a:ext cx="61241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b="1" dirty="0"/>
              <a:t>La clase fue un factor clave</a:t>
            </a:r>
            <a:endParaRPr lang="es-ES" sz="6000" dirty="0"/>
          </a:p>
        </p:txBody>
      </p:sp>
    </p:spTree>
    <p:extLst>
      <p:ext uri="{BB962C8B-B14F-4D97-AF65-F5344CB8AC3E}">
        <p14:creationId xmlns:p14="http://schemas.microsoft.com/office/powerpoint/2010/main" val="3572681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DEDAA5-D3F1-8F2D-4148-A8EC02736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32" y="1030483"/>
            <a:ext cx="5424750" cy="1256071"/>
          </a:xfrm>
        </p:spPr>
        <p:txBody>
          <a:bodyPr/>
          <a:lstStyle/>
          <a:p>
            <a:r>
              <a:rPr lang="es-ES" sz="4400" b="1" dirty="0"/>
              <a:t>Distribución de clases por género I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9EA9FF1-53D5-103B-C2B7-00F82D64E7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4632" y="2957809"/>
            <a:ext cx="5424750" cy="3192862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800" dirty="0"/>
              <a:t>Una arrolladora mayoría de hombres viajaban en tercera, lo cual explica su elevado índice de mortalidad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800" dirty="0"/>
              <a:t>La distribución de hombres en primera y segunda es muy parecida a la de mujeres, la cual veremos a continuación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945B3BA-031A-7B91-9900-FDE6548B19F2}"/>
              </a:ext>
            </a:extLst>
          </p:cNvPr>
          <p:cNvSpPr txBox="1"/>
          <p:nvPr/>
        </p:nvSpPr>
        <p:spPr>
          <a:xfrm>
            <a:off x="6552242" y="1175509"/>
            <a:ext cx="4743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Distribución de hombres por clases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35BD123-1C6E-D02E-9DED-9AB131849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782" y="1711645"/>
            <a:ext cx="5199968" cy="492577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8CFBD9F1-FE60-BC42-4263-441F3784538C}"/>
              </a:ext>
            </a:extLst>
          </p:cNvPr>
          <p:cNvSpPr txBox="1"/>
          <p:nvPr/>
        </p:nvSpPr>
        <p:spPr>
          <a:xfrm>
            <a:off x="10091855" y="2202425"/>
            <a:ext cx="1038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57A4658-DC86-1944-6F9B-12E3F727DCF7}"/>
              </a:ext>
            </a:extLst>
          </p:cNvPr>
          <p:cNvSpPr txBox="1"/>
          <p:nvPr/>
        </p:nvSpPr>
        <p:spPr>
          <a:xfrm>
            <a:off x="10168508" y="2166796"/>
            <a:ext cx="1038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65%</a:t>
            </a:r>
          </a:p>
        </p:txBody>
      </p:sp>
    </p:spTree>
    <p:extLst>
      <p:ext uri="{BB962C8B-B14F-4D97-AF65-F5344CB8AC3E}">
        <p14:creationId xmlns:p14="http://schemas.microsoft.com/office/powerpoint/2010/main" val="31748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A71D78-FA17-621B-8A68-24A924415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8" y="297426"/>
            <a:ext cx="5653548" cy="1447800"/>
          </a:xfrm>
        </p:spPr>
        <p:txBody>
          <a:bodyPr/>
          <a:lstStyle/>
          <a:p>
            <a:r>
              <a:rPr lang="es-ES" sz="4400" b="1" dirty="0"/>
              <a:t>Distribución de clases por género II</a:t>
            </a:r>
            <a:endParaRPr lang="es-ES" sz="44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58B5852-5491-4652-4298-BA9768C05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2159" y="2509632"/>
            <a:ext cx="4310179" cy="3770588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800" dirty="0"/>
              <a:t>Muchas mujeres viajaban en primera, casi tantas como hombres. Esta combinación justifica su alta tasa de supervivencia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800" dirty="0"/>
              <a:t>En cambio, apenas viajaban niños en primera, sino en tercera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800" dirty="0"/>
              <a:t>Esto puede explicar por qué son las mujeres las que encabezan el ranking de supervivientes en vez de los niños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F745C07-D544-F06B-9FDC-4308F8F4D54C}"/>
              </a:ext>
            </a:extLst>
          </p:cNvPr>
          <p:cNvSpPr txBox="1"/>
          <p:nvPr/>
        </p:nvSpPr>
        <p:spPr>
          <a:xfrm>
            <a:off x="5228600" y="1861635"/>
            <a:ext cx="2843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Distribución de mujeres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361457D-3F2D-F267-7957-35EF9A3B5A0B}"/>
              </a:ext>
            </a:extLst>
          </p:cNvPr>
          <p:cNvSpPr txBox="1"/>
          <p:nvPr/>
        </p:nvSpPr>
        <p:spPr>
          <a:xfrm>
            <a:off x="8995559" y="1861635"/>
            <a:ext cx="2843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Distribución  de niños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04738BCB-0ADB-C46A-8C1D-7C1ADC295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477" y="2337919"/>
            <a:ext cx="7305368" cy="422265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269477E-C1FF-443D-49C9-A2CA85029B7B}"/>
              </a:ext>
            </a:extLst>
          </p:cNvPr>
          <p:cNvSpPr txBox="1"/>
          <p:nvPr/>
        </p:nvSpPr>
        <p:spPr>
          <a:xfrm>
            <a:off x="4857136" y="4021393"/>
            <a:ext cx="1002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42%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8775DE5-2F4E-054F-063F-838F5FE8324E}"/>
              </a:ext>
            </a:extLst>
          </p:cNvPr>
          <p:cNvSpPr txBox="1"/>
          <p:nvPr/>
        </p:nvSpPr>
        <p:spPr>
          <a:xfrm>
            <a:off x="11041626" y="5718578"/>
            <a:ext cx="1002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12%</a:t>
            </a:r>
          </a:p>
        </p:txBody>
      </p:sp>
    </p:spTree>
    <p:extLst>
      <p:ext uri="{BB962C8B-B14F-4D97-AF65-F5344CB8AC3E}">
        <p14:creationId xmlns:p14="http://schemas.microsoft.com/office/powerpoint/2010/main" val="1164213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F116DE-AF96-1FA8-7B90-B4EF369F7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78" y="45218"/>
            <a:ext cx="6625361" cy="2074984"/>
          </a:xfrm>
        </p:spPr>
        <p:txBody>
          <a:bodyPr/>
          <a:lstStyle/>
          <a:p>
            <a:r>
              <a:rPr lang="es-ES" sz="4400" b="1" dirty="0"/>
              <a:t>¿ Y qué hay del puerto de embarque?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2C5B0BE4-9F1F-3C7E-5A9F-CC082E902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2630" y="1995313"/>
            <a:ext cx="4780943" cy="4579993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064EA49-0B95-A22C-D63C-1E85D08F83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2100" y="2506282"/>
            <a:ext cx="5533900" cy="3663406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800" dirty="0"/>
              <a:t>Cabe destacar que un 72% del total de pasajeros embarcaron en Southampton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800" dirty="0"/>
              <a:t>El 50% de quienes embarcaron en </a:t>
            </a:r>
            <a:r>
              <a:rPr lang="es-ES" sz="1800" dirty="0" err="1"/>
              <a:t>Cherbourg</a:t>
            </a:r>
            <a:r>
              <a:rPr lang="es-ES" sz="1800" dirty="0"/>
              <a:t> pertenecían a primera clase, frente a un 4% en </a:t>
            </a:r>
            <a:r>
              <a:rPr lang="es-ES" sz="1800" dirty="0" err="1"/>
              <a:t>Queenstown</a:t>
            </a:r>
            <a:r>
              <a:rPr lang="es-ES" sz="1800" dirty="0"/>
              <a:t> y un 19% en Southampton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200" b="1" dirty="0"/>
              <a:t>La ciudad donde embarcaron los pasajeros NO determina el índice de supervivencia, pues vemos que está ligado a la clase predominante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C646E1C-0525-A77C-8A9A-F133B2CCA31A}"/>
              </a:ext>
            </a:extLst>
          </p:cNvPr>
          <p:cNvSpPr txBox="1"/>
          <p:nvPr/>
        </p:nvSpPr>
        <p:spPr>
          <a:xfrm>
            <a:off x="7142177" y="1470616"/>
            <a:ext cx="4351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Tasa de supervivencia por ciudad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AF59B99-D01A-4D48-AFE7-BD0AB32CE07A}"/>
              </a:ext>
            </a:extLst>
          </p:cNvPr>
          <p:cNvSpPr txBox="1"/>
          <p:nvPr/>
        </p:nvSpPr>
        <p:spPr>
          <a:xfrm>
            <a:off x="6931810" y="3018503"/>
            <a:ext cx="1209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55%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FE722A8-C580-E7FB-DA59-C30C7910B3CA}"/>
              </a:ext>
            </a:extLst>
          </p:cNvPr>
          <p:cNvSpPr txBox="1"/>
          <p:nvPr/>
        </p:nvSpPr>
        <p:spPr>
          <a:xfrm>
            <a:off x="8560081" y="4072782"/>
            <a:ext cx="1111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39%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01297B0-1720-AA8E-B001-21F0AA2F58D1}"/>
              </a:ext>
            </a:extLst>
          </p:cNvPr>
          <p:cNvSpPr txBox="1"/>
          <p:nvPr/>
        </p:nvSpPr>
        <p:spPr>
          <a:xfrm>
            <a:off x="10190503" y="4352423"/>
            <a:ext cx="1111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34%</a:t>
            </a:r>
          </a:p>
        </p:txBody>
      </p:sp>
    </p:spTree>
    <p:extLst>
      <p:ext uri="{BB962C8B-B14F-4D97-AF65-F5344CB8AC3E}">
        <p14:creationId xmlns:p14="http://schemas.microsoft.com/office/powerpoint/2010/main" val="3582044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2169E8-F8D5-8B2C-428F-9E8620855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80" y="254802"/>
            <a:ext cx="5377730" cy="165171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b="1" dirty="0" err="1"/>
              <a:t>Conclusiones</a:t>
            </a:r>
            <a:br>
              <a:rPr lang="en-US" sz="3600" b="1" dirty="0"/>
            </a:br>
            <a:endParaRPr lang="en-US" sz="3600" b="1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9D1B970-A338-85E5-8859-8608A79B49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0807" y="1475433"/>
            <a:ext cx="5575185" cy="471435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dirty="0"/>
              <a:t> El </a:t>
            </a:r>
            <a:r>
              <a:rPr lang="en-US" dirty="0" err="1"/>
              <a:t>hundimiento</a:t>
            </a:r>
            <a:r>
              <a:rPr lang="en-US" dirty="0"/>
              <a:t> del Titanic </a:t>
            </a:r>
            <a:r>
              <a:rPr lang="en-US" dirty="0" err="1"/>
              <a:t>presenta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tasa</a:t>
            </a:r>
            <a:r>
              <a:rPr lang="en-US" dirty="0"/>
              <a:t> de </a:t>
            </a:r>
            <a:r>
              <a:rPr lang="en-US" dirty="0" err="1"/>
              <a:t>mortalidad</a:t>
            </a:r>
            <a:r>
              <a:rPr lang="en-US" dirty="0"/>
              <a:t> con un 62% de </a:t>
            </a:r>
            <a:r>
              <a:rPr lang="en-US" dirty="0" err="1"/>
              <a:t>fallecidos</a:t>
            </a:r>
            <a:endParaRPr lang="en-US" dirty="0"/>
          </a:p>
          <a:p>
            <a:endParaRPr lang="en-US" dirty="0"/>
          </a:p>
          <a:p>
            <a:pPr>
              <a:buFont typeface="Wingdings 3" charset="2"/>
              <a:buChar char=""/>
            </a:pPr>
            <a:r>
              <a:rPr lang="en-US" dirty="0"/>
              <a:t> Las </a:t>
            </a:r>
            <a:r>
              <a:rPr lang="en-US" dirty="0" err="1"/>
              <a:t>mujeres</a:t>
            </a:r>
            <a:r>
              <a:rPr lang="en-US" dirty="0"/>
              <a:t> son </a:t>
            </a:r>
            <a:r>
              <a:rPr lang="en-US" dirty="0" err="1"/>
              <a:t>quienes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sobrevivieron</a:t>
            </a:r>
            <a:r>
              <a:rPr lang="en-US" dirty="0"/>
              <a:t>, </a:t>
            </a:r>
            <a:r>
              <a:rPr lang="en-US" dirty="0" err="1"/>
              <a:t>seguidas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niños</a:t>
            </a:r>
            <a:r>
              <a:rPr lang="en-US" dirty="0"/>
              <a:t> y, </a:t>
            </a:r>
            <a:r>
              <a:rPr lang="en-US" dirty="0" err="1"/>
              <a:t>muy</a:t>
            </a:r>
            <a:r>
              <a:rPr lang="en-US" dirty="0"/>
              <a:t> de </a:t>
            </a:r>
            <a:r>
              <a:rPr lang="en-US" dirty="0" err="1"/>
              <a:t>lejos</a:t>
            </a:r>
            <a:r>
              <a:rPr lang="en-US" dirty="0"/>
              <a:t>, de </a:t>
            </a:r>
            <a:r>
              <a:rPr lang="en-US" dirty="0" err="1"/>
              <a:t>los</a:t>
            </a:r>
            <a:r>
              <a:rPr lang="en-US" dirty="0"/>
              <a:t> hombres</a:t>
            </a:r>
          </a:p>
          <a:p>
            <a:endParaRPr lang="en-US" dirty="0"/>
          </a:p>
          <a:p>
            <a:pPr>
              <a:buFont typeface="Wingdings 3" charset="2"/>
              <a:buChar char=""/>
            </a:pPr>
            <a:r>
              <a:rPr lang="en-US" dirty="0"/>
              <a:t> La </a:t>
            </a:r>
            <a:r>
              <a:rPr lang="en-US" dirty="0" err="1"/>
              <a:t>clase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pasajeros</a:t>
            </a:r>
            <a:r>
              <a:rPr lang="en-US" dirty="0"/>
              <a:t> también </a:t>
            </a:r>
            <a:r>
              <a:rPr lang="en-US" dirty="0" err="1"/>
              <a:t>fue</a:t>
            </a:r>
            <a:r>
              <a:rPr lang="en-US" dirty="0"/>
              <a:t> </a:t>
            </a:r>
            <a:r>
              <a:rPr lang="en-US" dirty="0" err="1"/>
              <a:t>determinante</a:t>
            </a:r>
            <a:r>
              <a:rPr lang="en-US" dirty="0"/>
              <a:t>,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pasajeros</a:t>
            </a:r>
            <a:r>
              <a:rPr lang="en-US" dirty="0"/>
              <a:t> de </a:t>
            </a:r>
            <a:r>
              <a:rPr lang="en-US" dirty="0" err="1"/>
              <a:t>primera</a:t>
            </a:r>
            <a:r>
              <a:rPr lang="en-US" dirty="0"/>
              <a:t> </a:t>
            </a:r>
            <a:r>
              <a:rPr lang="en-US" dirty="0" err="1"/>
              <a:t>tuvieron</a:t>
            </a:r>
            <a:r>
              <a:rPr lang="en-US" dirty="0"/>
              <a:t> mayor </a:t>
            </a:r>
            <a:r>
              <a:rPr lang="en-US" dirty="0" err="1"/>
              <a:t>tasa</a:t>
            </a:r>
            <a:r>
              <a:rPr lang="en-US" dirty="0"/>
              <a:t> de </a:t>
            </a:r>
            <a:r>
              <a:rPr lang="en-US" dirty="0" err="1"/>
              <a:t>supervivencia</a:t>
            </a:r>
            <a:endParaRPr lang="en-US" dirty="0"/>
          </a:p>
          <a:p>
            <a:endParaRPr lang="en-US" dirty="0"/>
          </a:p>
          <a:p>
            <a:pPr>
              <a:buFont typeface="Wingdings 3" charset="2"/>
              <a:buChar char=""/>
            </a:pPr>
            <a:r>
              <a:rPr lang="en-US" dirty="0"/>
              <a:t> El </a:t>
            </a:r>
            <a:r>
              <a:rPr lang="en-US" dirty="0" err="1"/>
              <a:t>puerto</a:t>
            </a:r>
            <a:r>
              <a:rPr lang="en-US" dirty="0"/>
              <a:t> de </a:t>
            </a:r>
            <a:r>
              <a:rPr lang="en-US" dirty="0" err="1"/>
              <a:t>embarque</a:t>
            </a:r>
            <a:r>
              <a:rPr lang="en-US" dirty="0"/>
              <a:t> per se no </a:t>
            </a:r>
            <a:r>
              <a:rPr lang="en-US" dirty="0" err="1"/>
              <a:t>influye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índice</a:t>
            </a:r>
            <a:r>
              <a:rPr lang="en-US" dirty="0"/>
              <a:t> de </a:t>
            </a:r>
            <a:r>
              <a:rPr lang="en-US" dirty="0" err="1"/>
              <a:t>supervivencia</a:t>
            </a:r>
            <a:r>
              <a:rPr lang="en-US" dirty="0"/>
              <a:t>, </a:t>
            </a:r>
            <a:r>
              <a:rPr lang="en-US" dirty="0" err="1"/>
              <a:t>sino</a:t>
            </a:r>
            <a:r>
              <a:rPr lang="en-US" dirty="0"/>
              <a:t> la </a:t>
            </a:r>
            <a:r>
              <a:rPr lang="en-US" dirty="0" err="1"/>
              <a:t>clase</a:t>
            </a:r>
            <a:r>
              <a:rPr lang="en-US" dirty="0"/>
              <a:t> que </a:t>
            </a:r>
            <a:r>
              <a:rPr lang="en-US" dirty="0" err="1"/>
              <a:t>predomina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pasaje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puerto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20C500D-46CB-D942-7475-757323E3CF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276" b="1"/>
          <a:stretch/>
        </p:blipFill>
        <p:spPr>
          <a:xfrm>
            <a:off x="6163602" y="268078"/>
            <a:ext cx="5878285" cy="632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037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285</TotalTime>
  <Words>462</Words>
  <Application>Microsoft Office PowerPoint</Application>
  <PresentationFormat>Panorámica</PresentationFormat>
  <Paragraphs>63</Paragraphs>
  <Slides>8</Slides>
  <Notes>1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4" baseType="lpstr">
      <vt:lpstr>Aptos</vt:lpstr>
      <vt:lpstr>Arial</vt:lpstr>
      <vt:lpstr>Century Gothic</vt:lpstr>
      <vt:lpstr>Wingdings</vt:lpstr>
      <vt:lpstr>Wingdings 3</vt:lpstr>
      <vt:lpstr>Ion</vt:lpstr>
      <vt:lpstr>Guía de supervivencia en el Titanic</vt:lpstr>
      <vt:lpstr>Presentación de PowerPoint</vt:lpstr>
      <vt:lpstr>No hay botes salvavidas para todos…</vt:lpstr>
      <vt:lpstr>Pero además del género…</vt:lpstr>
      <vt:lpstr>Distribución de clases por género I</vt:lpstr>
      <vt:lpstr>Distribución de clases por género II</vt:lpstr>
      <vt:lpstr>¿ Y qué hay del puerto de embarque?</vt:lpstr>
      <vt:lpstr>Conclusiones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Tania Cano Vilanova</dc:creator>
  <cp:lastModifiedBy>Tania Cano Vilanova</cp:lastModifiedBy>
  <cp:revision>3</cp:revision>
  <dcterms:created xsi:type="dcterms:W3CDTF">2025-04-30T15:01:11Z</dcterms:created>
  <dcterms:modified xsi:type="dcterms:W3CDTF">2025-04-30T19:47:05Z</dcterms:modified>
</cp:coreProperties>
</file>